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69"/>
  </p:normalViewPr>
  <p:slideViewPr>
    <p:cSldViewPr snapToGrid="0">
      <p:cViewPr varScale="1">
        <p:scale>
          <a:sx n="57" d="100"/>
          <a:sy n="57" d="100"/>
        </p:scale>
        <p:origin x="7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tif>
</file>

<file path=ppt/media/image11.tif>
</file>

<file path=ppt/media/image12.tif>
</file>

<file path=ppt/media/image13.png>
</file>

<file path=ppt/media/image14.png>
</file>

<file path=ppt/media/image15.png>
</file>

<file path=ppt/media/image2.png>
</file>

<file path=ppt/media/image3.tif>
</file>

<file path=ppt/media/image4.tif>
</file>

<file path=ppt/media/image5.tif>
</file>

<file path=ppt/media/image6.gif>
</file>

<file path=ppt/media/image7.tif>
</file>

<file path=ppt/media/image8.png>
</file>

<file path=ppt/media/image9.t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Testo"/>
          <p:cNvSpPr txBox="1">
            <a:spLocks noGrp="1"/>
          </p:cNvSpPr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r>
              <a:t>Titolo Testo</a:t>
            </a:r>
          </a:p>
        </p:txBody>
      </p:sp>
      <p:sp>
        <p:nvSpPr>
          <p:cNvPr id="12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Giovanni Mela"/>
          <p:cNvSpPr txBox="1">
            <a:spLocks noGrp="1"/>
          </p:cNvSpPr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–Giovanni Mela</a:t>
            </a:r>
          </a:p>
        </p:txBody>
      </p:sp>
      <p:sp>
        <p:nvSpPr>
          <p:cNvPr id="94" name="“Inserisci qui una citazione”."/>
          <p:cNvSpPr txBox="1">
            <a:spLocks noGrp="1"/>
          </p:cNvSpPr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“Inserisci qui una citazione”.</a:t>
            </a:r>
          </a:p>
        </p:txBody>
      </p:sp>
      <p:sp>
        <p:nvSpPr>
          <p:cNvPr id="9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sta frontale di una motocicletta Ducati di colore rosso su sfondo nero"/>
          <p:cNvSpPr>
            <a:spLocks noGrp="1"/>
          </p:cNvSpPr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Oriz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ista di profilo di una motocicletta Ducati di colore rosso"/>
          <p:cNvSpPr>
            <a:spLocks noGrp="1"/>
          </p:cNvSpPr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olo Testo"/>
          <p:cNvSpPr txBox="1">
            <a:spLocks noGrp="1"/>
          </p:cNvSpPr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22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- Centr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olo Testo"/>
          <p:cNvSpPr txBox="1">
            <a:spLocks noGrp="1"/>
          </p:cNvSpPr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3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Vista frontale di una motocicletta Ducati di colore rosso"/>
          <p:cNvSpPr>
            <a:spLocks noGrp="1"/>
          </p:cNvSpPr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olo Testo"/>
          <p:cNvSpPr txBox="1">
            <a:spLocks noGrp="1"/>
          </p:cNvSpPr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r>
              <a:t>Titolo Testo</a:t>
            </a:r>
          </a:p>
        </p:txBody>
      </p:sp>
      <p:sp>
        <p:nvSpPr>
          <p:cNvPr id="40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- In al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4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57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Vista frontale di una motocicletta Ducati di colore rosso"/>
          <p:cNvSpPr>
            <a:spLocks noGrp="1"/>
          </p:cNvSpPr>
          <p:nvPr>
            <p:ph type="pic" sz="half" idx="21"/>
          </p:nvPr>
        </p:nvSpPr>
        <p:spPr>
          <a:xfrm>
            <a:off x="11814854" y="3233783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67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6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orpo livello uno…"/>
          <p:cNvSpPr txBox="1">
            <a:spLocks noGrp="1"/>
          </p:cNvSpPr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rimo piano dei componenti del motore di una moto Ducati"/>
          <p:cNvSpPr>
            <a:spLocks noGrp="1"/>
          </p:cNvSpPr>
          <p:nvPr>
            <p:ph type="pic" sz="half" idx="21"/>
          </p:nvPr>
        </p:nvSpPr>
        <p:spPr>
          <a:xfrm>
            <a:off x="12420509" y="5714207"/>
            <a:ext cx="11023601" cy="8255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Primo piano del tappo del carburante di una moto Ducati"/>
          <p:cNvSpPr>
            <a:spLocks noGrp="1"/>
          </p:cNvSpPr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Foto in bianco e nero dei componenti del motore di una moto Ducati"/>
          <p:cNvSpPr>
            <a:spLocks noGrp="1"/>
          </p:cNvSpPr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Testo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Titolo Testo</a:t>
            </a:r>
          </a:p>
        </p:txBody>
      </p:sp>
      <p:sp>
        <p:nvSpPr>
          <p:cNvPr id="3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  <p:sp>
        <p:nvSpPr>
          <p:cNvPr id="4" name="Corpo livello uno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eros.fani@polito.it" TargetMode="External"/><Relationship Id="rId2" Type="http://schemas.openxmlformats.org/officeDocument/2006/relationships/hyperlink" Target="mailto:debora.caldarola@polito.it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eros.fani@polito.it" TargetMode="External"/><Relationship Id="rId2" Type="http://schemas.openxmlformats.org/officeDocument/2006/relationships/hyperlink" Target="mailto:debora.caldarola@polito.it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focus.com/future-technology/gpt-3/" TargetMode="External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photutorial.com/photos-statistics/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tif"/><Relationship Id="rId5" Type="http://schemas.openxmlformats.org/officeDocument/2006/relationships/image" Target="../media/image8.png"/><Relationship Id="rId4" Type="http://schemas.openxmlformats.org/officeDocument/2006/relationships/image" Target="../media/image7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tif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owards real world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chemeClr val="accent5">
                    <a:hueOff val="-92222"/>
                    <a:lumOff val="-9871"/>
                  </a:schemeClr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Towards real world </a:t>
            </a:r>
          </a:p>
          <a:p>
            <a:pPr>
              <a:defRPr b="1">
                <a:solidFill>
                  <a:schemeClr val="accent5">
                    <a:hueOff val="-92222"/>
                    <a:lumOff val="-9871"/>
                  </a:schemeClr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federated learning</a:t>
            </a:r>
          </a:p>
        </p:txBody>
      </p:sp>
      <p:sp>
        <p:nvSpPr>
          <p:cNvPr id="120" name="Project 2 @ Machine Learning and Deep Learning 2023…"/>
          <p:cNvSpPr txBox="1">
            <a:spLocks noGrp="1"/>
          </p:cNvSpPr>
          <p:nvPr>
            <p:ph type="subTitle" sz="half" idx="1"/>
          </p:nvPr>
        </p:nvSpPr>
        <p:spPr>
          <a:xfrm>
            <a:off x="673100" y="7416800"/>
            <a:ext cx="23050500" cy="5230307"/>
          </a:xfrm>
          <a:prstGeom prst="rect">
            <a:avLst/>
          </a:prstGeom>
        </p:spPr>
        <p:txBody>
          <a:bodyPr/>
          <a:lstStyle/>
          <a:p>
            <a:pPr>
              <a:defRPr i="1"/>
            </a:pP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Project 2</a:t>
            </a:r>
            <a:r>
              <a:t> @ Machine Learning and Deep Learning 2023</a:t>
            </a:r>
          </a:p>
          <a:p>
            <a:endParaRPr/>
          </a:p>
          <a:p>
            <a:endParaRPr/>
          </a:p>
          <a:p>
            <a:r>
              <a:t>Teaching Assistants: </a:t>
            </a: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</a:rPr>
              <a:t>Debora Caldarola &amp; Eros Fanì</a:t>
            </a:r>
          </a:p>
          <a:p>
            <a:r>
              <a:rPr u="sng">
                <a:hlinkClick r:id="rId2"/>
              </a:rPr>
              <a:t>debora.caldarola@polito.it</a:t>
            </a: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</a:rPr>
              <a:t> - </a:t>
            </a:r>
            <a:r>
              <a:rPr u="sng">
                <a:hlinkClick r:id="rId3"/>
              </a:rPr>
              <a:t>eros.fani@polito.it</a:t>
            </a:r>
          </a:p>
        </p:txBody>
      </p:sp>
      <p:pic>
        <p:nvPicPr>
          <p:cNvPr id="121" name="5x_wWBe-ZU4zkE5K57IVNeWlaE6j49iQjgR0_vxPlJ6EBdMnK5ZrgfIV_hcNA_WgkuPgYASzwI376MZIAn7cBgkWi9ZSJ49jkhFqJ1Ssp_y7pm_AuSlR-tY2sykFBaAeBY3o15M_w8upTBS6GC9ryHynOQ=s2048.png" descr="5x_wWBe-ZU4zkE5K57IVNeWlaE6j49iQjgR0_vxPlJ6EBdMnK5ZrgfIV_hcNA_WgkuPgYASzwI376MZIAn7cBgkWi9ZSJ49jkhFqJ1Ssp_y7pm_AuSlR-tY2sykFBaAeBY3o15M_w8upTBS6GC9ryHynOQ=s204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088" y="778610"/>
            <a:ext cx="5715001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an we still learn a good model when the data distribution is heterogeneou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817244">
              <a:defRPr sz="9900"/>
            </a:pP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</a:rPr>
              <a:t>Can we still learn </a:t>
            </a: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a good model</a:t>
            </a:r>
            <a:r>
              <a:t> when the data distribution is </a:t>
            </a: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heterogeneous</a:t>
            </a:r>
            <a:r>
              <a:t>?</a:t>
            </a:r>
          </a:p>
        </p:txBody>
      </p:sp>
      <p:sp>
        <p:nvSpPr>
          <p:cNvPr id="16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Immagine" descr="Immag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7850" y="8422609"/>
            <a:ext cx="6464300" cy="4305301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pic>
        <p:nvPicPr>
          <p:cNvPr id="169" name="Vista frontale di una motocicletta Ducati di colore rosso" descr="Vista frontale di una motocicletta Ducati di colore rosso"/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l="25423" r="17600"/>
          <a:stretch>
            <a:fillRect/>
          </a:stretch>
        </p:blipFill>
        <p:spPr>
          <a:xfrm>
            <a:off x="13474700" y="3102371"/>
            <a:ext cx="5531402" cy="6475464"/>
          </a:xfrm>
          <a:prstGeom prst="rect">
            <a:avLst/>
          </a:prstGeom>
        </p:spPr>
      </p:pic>
      <p:sp>
        <p:nvSpPr>
          <p:cNvPr id="170" name="Towards realistic scenario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Towards realistic scenarios</a:t>
            </a:r>
          </a:p>
        </p:txBody>
      </p:sp>
      <p:sp>
        <p:nvSpPr>
          <p:cNvPr id="171" name="What if pictures are taken with different weather or light conditions, i.e., domains? What happens when there are visual domain shifts?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</a:pPr>
            <a:r>
              <a:t>What if pictures are taken </a:t>
            </a:r>
            <a:r>
              <a:rPr i="1">
                <a:latin typeface="Gill Sans SemiBold"/>
                <a:ea typeface="Gill Sans SemiBold"/>
                <a:cs typeface="Gill Sans SemiBold"/>
                <a:sym typeface="Gill Sans SemiBold"/>
              </a:rPr>
              <a:t>with different weather or light conditions, i.e., </a:t>
            </a:r>
            <a:r>
              <a:rPr i="1">
                <a:solidFill>
                  <a:schemeClr val="accent5">
                    <a:hueOff val="-92222"/>
                    <a:lumOff val="-9871"/>
                  </a:schemeClr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domains</a:t>
            </a:r>
            <a:r>
              <a:t>?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W</a:t>
            </a:r>
            <a:r>
              <a:t>hat happens when there are visual domain shifts?</a:t>
            </a:r>
          </a:p>
        </p:txBody>
      </p:sp>
      <p:sp>
        <p:nvSpPr>
          <p:cNvPr id="17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Vista frontale di una motocicletta Ducati di colore rosso" descr="Vista frontale di una motocicletta Ducati di colore rosso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33026" r="33026"/>
          <a:stretch>
            <a:fillRect/>
          </a:stretch>
        </p:blipFill>
        <p:spPr>
          <a:xfrm>
            <a:off x="13474700" y="3102371"/>
            <a:ext cx="8712200" cy="10199139"/>
          </a:xfrm>
          <a:prstGeom prst="rect">
            <a:avLst/>
          </a:prstGeom>
        </p:spPr>
      </p:pic>
      <p:sp>
        <p:nvSpPr>
          <p:cNvPr id="175" name="Towards realistic scenario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Towards realistic scenarios</a:t>
            </a:r>
          </a:p>
        </p:txBody>
      </p:sp>
      <p:sp>
        <p:nvSpPr>
          <p:cNvPr id="176" name="LABELLING DATA IS COSTLY and often requires DOMAIN EXPERTIS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</a:pP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LABELLING</a:t>
            </a:r>
            <a:r>
              <a:t> DATA IS COSTLY and often requires DOMAIN EXPERTISE</a:t>
            </a:r>
          </a:p>
          <a:p>
            <a:pPr marL="0" indent="0" algn="ctr">
              <a:buSzTx/>
              <a:buNone/>
            </a:pPr>
            <a:r>
              <a:t>What happens if we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remove the constraint of having labelled data</a:t>
            </a:r>
            <a:r>
              <a:t> on the client-side?</a:t>
            </a:r>
          </a:p>
        </p:txBody>
      </p:sp>
      <p:sp>
        <p:nvSpPr>
          <p:cNvPr id="17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al: to become familiar with the federated scenario and address its main challenges when moving towards the real world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Goal</a:t>
            </a:r>
            <a:r>
              <a:t>: to become familiar with the federated scenario and address its main challenges when moving towards the real world.</a:t>
            </a:r>
          </a:p>
          <a:p>
            <a:pPr marL="0" indent="0">
              <a:buSzTx/>
              <a:buNone/>
              <a:defRPr sz="2000"/>
            </a:pPr>
            <a:endParaRPr/>
          </a:p>
          <a:p>
            <a:pPr marL="0" indent="0">
              <a:buSzTx/>
              <a:buNone/>
            </a:pPr>
            <a:endParaRPr/>
          </a:p>
        </p:txBody>
      </p:sp>
      <p:sp>
        <p:nvSpPr>
          <p:cNvPr id="180" name="Project 2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75969">
              <a:defRPr sz="9400">
                <a:solidFill>
                  <a:schemeClr val="accent5">
                    <a:hueOff val="-92222"/>
                    <a:lumOff val="-9871"/>
                  </a:schemeClr>
                </a:solidFill>
              </a:defRPr>
            </a:pPr>
            <a:r>
              <a:t>Project 2</a:t>
            </a:r>
          </a:p>
          <a:p>
            <a:pPr defTabSz="775969">
              <a:defRPr sz="9400" i="1">
                <a:latin typeface="Gill Sans"/>
                <a:ea typeface="Gill Sans"/>
                <a:cs typeface="Gill Sans"/>
                <a:sym typeface="Gill Sans"/>
              </a:defRPr>
            </a:pPr>
            <a:r>
              <a:t>towards real world federated learning</a:t>
            </a:r>
          </a:p>
        </p:txBody>
      </p:sp>
      <p:sp>
        <p:nvSpPr>
          <p:cNvPr id="18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grpSp>
        <p:nvGrpSpPr>
          <p:cNvPr id="184" name="Raggruppa"/>
          <p:cNvGrpSpPr/>
          <p:nvPr/>
        </p:nvGrpSpPr>
        <p:grpSpPr>
          <a:xfrm>
            <a:off x="9601200" y="7809219"/>
            <a:ext cx="5181601" cy="4348177"/>
            <a:chOff x="0" y="0"/>
            <a:chExt cx="5181600" cy="4348175"/>
          </a:xfrm>
        </p:grpSpPr>
        <p:pic>
          <p:nvPicPr>
            <p:cNvPr id="182" name="day-and-night.png" descr="day-and-night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3612" y="0"/>
              <a:ext cx="3154376" cy="31543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" name="Caption"/>
            <p:cNvSpPr/>
            <p:nvPr/>
          </p:nvSpPr>
          <p:spPr>
            <a:xfrm>
              <a:off x="0" y="3255975"/>
              <a:ext cx="5181600" cy="1092201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defRPr sz="3400">
                  <a:solidFill>
                    <a:schemeClr val="accent5">
                      <a:hueOff val="-92222"/>
                      <a:lumOff val="-9871"/>
                    </a:schemeClr>
                  </a:solidFill>
                </a:defRPr>
              </a:lvl1pPr>
            </a:lstStyle>
            <a:p>
              <a:r>
                <a:t>Generalization to different and possibly unseen domains</a:t>
              </a:r>
            </a:p>
          </p:txBody>
        </p:sp>
      </p:grpSp>
      <p:grpSp>
        <p:nvGrpSpPr>
          <p:cNvPr id="187" name="Raggruppa"/>
          <p:cNvGrpSpPr/>
          <p:nvPr/>
        </p:nvGrpSpPr>
        <p:grpSpPr>
          <a:xfrm>
            <a:off x="3008446" y="7809219"/>
            <a:ext cx="5181601" cy="4348177"/>
            <a:chOff x="0" y="0"/>
            <a:chExt cx="5181600" cy="4348175"/>
          </a:xfrm>
        </p:grpSpPr>
        <p:pic>
          <p:nvPicPr>
            <p:cNvPr id="185" name="normal-distribution.png" descr="normal-distribution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3612" y="0"/>
              <a:ext cx="3154376" cy="31543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6" name="Caption"/>
            <p:cNvSpPr/>
            <p:nvPr/>
          </p:nvSpPr>
          <p:spPr>
            <a:xfrm>
              <a:off x="0" y="3255975"/>
              <a:ext cx="5181600" cy="1092201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defRPr sz="3400">
                  <a:solidFill>
                    <a:schemeClr val="accent5">
                      <a:hueOff val="-92222"/>
                      <a:lumOff val="-9871"/>
                    </a:schemeClr>
                  </a:solidFill>
                </a:defRPr>
              </a:lvl1pPr>
            </a:lstStyle>
            <a:p>
              <a:r>
                <a:t>Heterogeneous data distribution</a:t>
              </a:r>
            </a:p>
          </p:txBody>
        </p:sp>
      </p:grpSp>
      <p:grpSp>
        <p:nvGrpSpPr>
          <p:cNvPr id="190" name="Raggruppa"/>
          <p:cNvGrpSpPr/>
          <p:nvPr/>
        </p:nvGrpSpPr>
        <p:grpSpPr>
          <a:xfrm>
            <a:off x="16193952" y="7809219"/>
            <a:ext cx="5181601" cy="4348177"/>
            <a:chOff x="0" y="0"/>
            <a:chExt cx="5181600" cy="4348175"/>
          </a:xfrm>
        </p:grpSpPr>
        <p:pic>
          <p:nvPicPr>
            <p:cNvPr id="188" name="price-tags.png" descr="price-tags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3612" y="0"/>
              <a:ext cx="3154376" cy="31543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9" name="Caption"/>
            <p:cNvSpPr/>
            <p:nvPr/>
          </p:nvSpPr>
          <p:spPr>
            <a:xfrm>
              <a:off x="0" y="3255975"/>
              <a:ext cx="5181600" cy="1092201"/>
            </a:xfrm>
            <a:prstGeom prst="roundRect">
              <a:avLst>
                <a:gd name="adj" fmla="val 0"/>
              </a:avLst>
            </a:prstGeom>
            <a:solidFill>
              <a:srgbClr val="000000">
                <a:alpha val="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>
                <a:defRPr sz="3400">
                  <a:solidFill>
                    <a:schemeClr val="accent5">
                      <a:hueOff val="-92222"/>
                      <a:lumOff val="-9871"/>
                    </a:schemeClr>
                  </a:solidFill>
                </a:defRPr>
              </a:pPr>
              <a:r>
                <a:t>Unlabelled data </a:t>
              </a:r>
            </a:p>
            <a:p>
              <a:pPr>
                <a:defRPr sz="3400">
                  <a:solidFill>
                    <a:schemeClr val="accent5">
                      <a:hueOff val="-92222"/>
                      <a:lumOff val="-9871"/>
                    </a:schemeClr>
                  </a:solidFill>
                </a:defRPr>
              </a:pPr>
              <a:r>
                <a:t>on the client-side</a:t>
              </a:r>
            </a:p>
          </p:txBody>
        </p:sp>
      </p:grpSp>
      <p:sp>
        <p:nvSpPr>
          <p:cNvPr id="191" name="X"/>
          <p:cNvSpPr txBox="1"/>
          <p:nvPr/>
        </p:nvSpPr>
        <p:spPr>
          <a:xfrm>
            <a:off x="17499990" y="7309957"/>
            <a:ext cx="2569525" cy="415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100">
                <a:solidFill>
                  <a:schemeClr val="accent5">
                    <a:hueOff val="-92222"/>
                    <a:lumOff val="-9871"/>
                  </a:schemeClr>
                </a:solidFill>
              </a:defRPr>
            </a:lvl1pPr>
          </a:lstStyle>
          <a:p>
            <a:r>
              <a:t>X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roject 2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75969">
              <a:defRPr sz="9400">
                <a:solidFill>
                  <a:schemeClr val="accent5">
                    <a:hueOff val="-92222"/>
                    <a:lumOff val="-9871"/>
                  </a:schemeClr>
                </a:solidFill>
              </a:defRPr>
            </a:pPr>
            <a:r>
              <a:t>Project 2</a:t>
            </a:r>
          </a:p>
          <a:p>
            <a:pPr defTabSz="775969">
              <a:defRPr sz="9400" i="1">
                <a:latin typeface="Gill Sans"/>
                <a:ea typeface="Gill Sans"/>
                <a:cs typeface="Gill Sans"/>
                <a:sym typeface="Gill Sans"/>
              </a:defRPr>
            </a:pPr>
            <a:r>
              <a:t>towards real world federated learning</a:t>
            </a:r>
          </a:p>
        </p:txBody>
      </p:sp>
      <p:sp>
        <p:nvSpPr>
          <p:cNvPr id="194" name="TRACK 1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20000"/>
              </a:lnSpc>
              <a:spcBef>
                <a:spcPts val="6500"/>
              </a:spcBef>
              <a:buSzTx/>
              <a:buNone/>
              <a:defRPr sz="6400">
                <a:solidFill>
                  <a:schemeClr val="accent5">
                    <a:hueOff val="-92222"/>
                    <a:lumOff val="-9871"/>
                  </a:schemeClr>
                </a:solidFill>
              </a:defRPr>
            </a:pPr>
            <a:r>
              <a:t>TRACK 1</a:t>
            </a:r>
          </a:p>
          <a:p>
            <a:pPr marL="0" indent="0" algn="ctr">
              <a:lnSpc>
                <a:spcPct val="120000"/>
              </a:lnSpc>
              <a:spcBef>
                <a:spcPts val="6500"/>
              </a:spcBef>
              <a:buSzTx/>
              <a:buNone/>
              <a:defRPr sz="400">
                <a:solidFill>
                  <a:schemeClr val="accent5">
                    <a:hueOff val="-92222"/>
                    <a:lumOff val="-9871"/>
                  </a:schemeClr>
                </a:solidFill>
              </a:defRPr>
            </a:pPr>
            <a:endParaRPr/>
          </a:p>
          <a:p>
            <a:pPr marL="575468" indent="-575468">
              <a:spcBef>
                <a:spcPts val="0"/>
              </a:spcBef>
              <a:buClr>
                <a:srgbClr val="535353"/>
              </a:buClr>
              <a:defRPr sz="5000"/>
            </a:pP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Task</a:t>
            </a:r>
            <a:r>
              <a:t>: </a:t>
            </a: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</a:rPr>
              <a:t>image classification</a:t>
            </a:r>
            <a:r>
              <a:t> on numbers and digits written by users having different handwriting</a:t>
            </a:r>
          </a:p>
          <a:p>
            <a:pPr marL="575468" indent="-575468">
              <a:spcBef>
                <a:spcPts val="0"/>
              </a:spcBef>
              <a:buClr>
                <a:srgbClr val="535353"/>
              </a:buClr>
              <a:defRPr sz="5000"/>
            </a:pPr>
            <a:r>
              <a:t>Federated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challenges</a:t>
            </a:r>
            <a:r>
              <a:t>:</a:t>
            </a:r>
          </a:p>
          <a:p>
            <a:pPr marL="1312068" lvl="1" indent="-575468">
              <a:spcBef>
                <a:spcPts val="0"/>
              </a:spcBef>
              <a:buClr>
                <a:srgbClr val="535353"/>
              </a:buClr>
              <a:defRPr sz="5000"/>
            </a:pPr>
            <a:r>
              <a:t>Data heterogenous distribution</a:t>
            </a:r>
          </a:p>
          <a:p>
            <a:pPr marL="1312068" lvl="1" indent="-575468">
              <a:spcBef>
                <a:spcPts val="0"/>
              </a:spcBef>
              <a:buClr>
                <a:srgbClr val="535353"/>
              </a:buClr>
              <a:defRPr sz="5000"/>
            </a:pPr>
            <a:r>
              <a:t>Domain generalization</a:t>
            </a:r>
          </a:p>
          <a:p>
            <a:pPr marL="575468" indent="-575468">
              <a:spcBef>
                <a:spcPts val="0"/>
              </a:spcBef>
              <a:buClr>
                <a:srgbClr val="535353"/>
              </a:buClr>
              <a:defRPr sz="5000"/>
            </a:pPr>
            <a:r>
              <a:t>Personal contribution</a:t>
            </a:r>
          </a:p>
        </p:txBody>
      </p:sp>
      <p:sp>
        <p:nvSpPr>
          <p:cNvPr id="19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96" name="TRACK 2…"/>
          <p:cNvSpPr txBox="1"/>
          <p:nvPr/>
        </p:nvSpPr>
        <p:spPr>
          <a:xfrm>
            <a:off x="12306300" y="3835400"/>
            <a:ext cx="110490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lnSpc>
                <a:spcPct val="120000"/>
              </a:lnSpc>
              <a:spcBef>
                <a:spcPts val="6500"/>
              </a:spcBef>
              <a:defRPr sz="6400">
                <a:solidFill>
                  <a:schemeClr val="accent5">
                    <a:hueOff val="-92222"/>
                    <a:lumOff val="-9871"/>
                  </a:schemeClr>
                </a:solidFill>
              </a:defRPr>
            </a:pPr>
            <a:r>
              <a:t>TRACK 2</a:t>
            </a:r>
          </a:p>
          <a:p>
            <a:pPr>
              <a:lnSpc>
                <a:spcPct val="120000"/>
              </a:lnSpc>
              <a:spcBef>
                <a:spcPts val="6500"/>
              </a:spcBef>
              <a:defRPr sz="400">
                <a:solidFill>
                  <a:schemeClr val="accent5">
                    <a:hueOff val="-92222"/>
                    <a:lumOff val="-9871"/>
                  </a:schemeClr>
                </a:solidFill>
              </a:defRPr>
            </a:pPr>
            <a:endParaRPr/>
          </a:p>
          <a:p>
            <a:pPr marL="575468" indent="-575468" algn="l">
              <a:buClr>
                <a:srgbClr val="535353"/>
              </a:buClr>
              <a:buSzPct val="82000"/>
              <a:buChar char="•"/>
            </a:pP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Task</a:t>
            </a:r>
            <a:r>
              <a:t>: </a:t>
            </a: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</a:rPr>
              <a:t>semantic segmentation</a:t>
            </a:r>
            <a:r>
              <a:t> for autonomous driving</a:t>
            </a:r>
          </a:p>
          <a:p>
            <a:pPr marL="575468" indent="-575468" algn="l">
              <a:buClr>
                <a:srgbClr val="535353"/>
              </a:buClr>
              <a:buSzPct val="82000"/>
              <a:buChar char="•"/>
            </a:pPr>
            <a:r>
              <a:t>Federated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challenges</a:t>
            </a:r>
            <a:r>
              <a:t>:</a:t>
            </a:r>
          </a:p>
          <a:p>
            <a:pPr marL="1312068" lvl="1" indent="-575468" algn="l">
              <a:buClr>
                <a:srgbClr val="535353"/>
              </a:buClr>
              <a:buSzPct val="82000"/>
              <a:buChar char="•"/>
            </a:pPr>
            <a:r>
              <a:t>Data heterogenous distribution</a:t>
            </a:r>
          </a:p>
          <a:p>
            <a:pPr marL="1312068" lvl="1" indent="-575468" algn="l">
              <a:buClr>
                <a:srgbClr val="535353"/>
              </a:buClr>
              <a:buSzPct val="82000"/>
              <a:buChar char="•"/>
            </a:pPr>
            <a:r>
              <a:t>Unlabelled data on the client-side</a:t>
            </a:r>
          </a:p>
          <a:p>
            <a:pPr marL="575468" indent="-575468" algn="l">
              <a:buClr>
                <a:srgbClr val="535353"/>
              </a:buClr>
              <a:buSzPct val="82000"/>
              <a:buChar char="•"/>
            </a:pPr>
            <a:r>
              <a:t>Personal contribution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From previous yea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From previous years</a:t>
            </a:r>
          </a:p>
        </p:txBody>
      </p:sp>
      <p:sp>
        <p:nvSpPr>
          <p:cNvPr id="199" name="FedSeq: an algorithm proposed to address data heterogeneity in FL by a group in this cours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5500"/>
            </a:pP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</a:rPr>
              <a:t>FedSeq</a:t>
            </a:r>
            <a:r>
              <a:t>: an algorithm proposed to address data heterogeneity in FL by a group in this course</a:t>
            </a:r>
          </a:p>
          <a:p>
            <a:pPr marL="0" indent="0">
              <a:buSzTx/>
              <a:buNone/>
              <a:defRPr sz="5500"/>
            </a:pPr>
            <a:r>
              <a:t>… which led to a first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publication</a:t>
            </a:r>
            <a:r>
              <a:t> @ International Conference on Pattern Recognition 2022 in Montréal</a:t>
            </a:r>
          </a:p>
          <a:p>
            <a:pPr marL="0" indent="0">
              <a:buSzTx/>
              <a:buNone/>
              <a:defRPr sz="5500"/>
            </a:pPr>
            <a:r>
              <a:t>… which led to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2 Master’s theses</a:t>
            </a:r>
          </a:p>
          <a:p>
            <a:pPr marL="0" indent="0">
              <a:buSzTx/>
              <a:buNone/>
              <a:defRPr sz="5500"/>
            </a:pPr>
            <a:r>
              <a:t>… which led to a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journal extension</a:t>
            </a:r>
            <a:r>
              <a:t>, soon to be published!</a:t>
            </a:r>
          </a:p>
        </p:txBody>
      </p:sp>
      <p:sp>
        <p:nvSpPr>
          <p:cNvPr id="200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d luck!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luck!</a:t>
            </a:r>
          </a:p>
        </p:txBody>
      </p:sp>
      <p:sp>
        <p:nvSpPr>
          <p:cNvPr id="203" name="For any additional questions:…"/>
          <p:cNvSpPr txBox="1">
            <a:spLocks noGrp="1"/>
          </p:cNvSpPr>
          <p:nvPr>
            <p:ph type="subTitle" sz="half" idx="1"/>
          </p:nvPr>
        </p:nvSpPr>
        <p:spPr>
          <a:xfrm>
            <a:off x="673100" y="7416800"/>
            <a:ext cx="23050500" cy="3596783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For any additional questions:</a:t>
            </a:r>
          </a:p>
          <a:p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</a:rPr>
              <a:t>Debora Caldarola</a:t>
            </a:r>
            <a:r>
              <a:t> </a:t>
            </a:r>
            <a:r>
              <a:rPr u="sng">
                <a:hlinkClick r:id="rId2"/>
              </a:rPr>
              <a:t>debora.caldarola@polito.it</a:t>
            </a:r>
          </a:p>
          <a:p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</a:rPr>
              <a:t>Eros Fanì</a:t>
            </a:r>
            <a:r>
              <a:t> </a:t>
            </a:r>
            <a:r>
              <a:rPr u="sng">
                <a:hlinkClick r:id="rId3"/>
              </a:rPr>
              <a:t>eros.fani@polito.it</a:t>
            </a:r>
            <a:r>
              <a:t> </a:t>
            </a:r>
          </a:p>
        </p:txBody>
      </p:sp>
      <p:sp>
        <p:nvSpPr>
          <p:cNvPr id="20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205" name="5x_wWBe-ZU4zkE5K57IVNeWlaE6j49iQjgR0_vxPlJ6EBdMnK5ZrgfIV_hcNA_WgkuPgYASzwI376MZIAn7cBgkWi9ZSJ49jkhFqJ1Ssp_y7pm_AuSlR-tY2sykFBaAeBY3o15M_w8upTBS6GC9ryHynOQ=s2048.png" descr="5x_wWBe-ZU4zkE5K57IVNeWlaE6j49iQjgR0_vxPlJ6EBdMnK5ZrgfIV_hcNA_WgkuPgYASzwI376MZIAn7cBgkWi9ZSJ49jkhFqJ1Ssp_y7pm_AuSlR-tY2sykFBaAeBY3o15M_w8upTBS6GC9ryHynOQ=s204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3737" y="1243700"/>
            <a:ext cx="3896311" cy="17316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Deep learning models are data hung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000"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Deep learning models are data hungry</a:t>
            </a:r>
          </a:p>
        </p:txBody>
      </p:sp>
      <p:sp>
        <p:nvSpPr>
          <p:cNvPr id="125" name="OpenAI used 570GB of data to train ChatGPT - around 300 billions words - taken from text databases from the internet"/>
          <p:cNvSpPr txBox="1">
            <a:spLocks noGrp="1"/>
          </p:cNvSpPr>
          <p:nvPr>
            <p:ph type="body" sz="half" idx="1"/>
          </p:nvPr>
        </p:nvSpPr>
        <p:spPr>
          <a:xfrm>
            <a:off x="2196922" y="3060250"/>
            <a:ext cx="11049001" cy="88646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OpenAI used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570GB</a:t>
            </a:r>
            <a:r>
              <a:t> of data to train ChatGPT - around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300 billions words</a:t>
            </a:r>
            <a:r>
              <a:t> - taken from text databases from the internet</a:t>
            </a:r>
          </a:p>
        </p:txBody>
      </p:sp>
      <p:pic>
        <p:nvPicPr>
          <p:cNvPr id="126" name="Immagine" descr="Immag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6282" y="4615801"/>
            <a:ext cx="5753499" cy="5753499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127" name="ChatGPT: Everything you need to know about OpenAI's GPT-3 tool. Science Focus."/>
          <p:cNvSpPr txBox="1"/>
          <p:nvPr/>
        </p:nvSpPr>
        <p:spPr>
          <a:xfrm>
            <a:off x="1772424" y="12010892"/>
            <a:ext cx="1467194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000"/>
            </a:pPr>
            <a:r>
              <a:rPr i="1" u="sng">
                <a:latin typeface="Gill Sans"/>
                <a:ea typeface="Gill Sans"/>
                <a:cs typeface="Gill Sans"/>
                <a:sym typeface="Gill Sans"/>
                <a:hlinkClick r:id="rId3"/>
              </a:rPr>
              <a:t>ChatGPT: Everything you need to know about OpenAI's GPT-3 tool.</a:t>
            </a:r>
            <a:r>
              <a:t> Science Focus.</a:t>
            </a:r>
          </a:p>
        </p:txBody>
      </p:sp>
      <p:sp>
        <p:nvSpPr>
          <p:cNvPr id="128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Huge amounts of data come from the edge today"/>
          <p:cNvSpPr txBox="1">
            <a:spLocks noGrp="1"/>
          </p:cNvSpPr>
          <p:nvPr>
            <p:ph type="title"/>
          </p:nvPr>
        </p:nvSpPr>
        <p:spPr>
          <a:xfrm>
            <a:off x="650952" y="4578350"/>
            <a:ext cx="13226774" cy="455930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5">
                    <a:hueOff val="-92222"/>
                    <a:lumOff val="-9871"/>
                  </a:schemeClr>
                </a:solidFill>
              </a:defRPr>
            </a:pPr>
            <a:r>
              <a:t>Huge amounts of data come from the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edge</a:t>
            </a:r>
            <a:r>
              <a:t> today</a:t>
            </a:r>
          </a:p>
        </p:txBody>
      </p:sp>
      <p:sp>
        <p:nvSpPr>
          <p:cNvPr id="131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132" name="Immagine" descr="Immagine"/>
          <p:cNvPicPr>
            <a:picLocks noChangeAspect="1"/>
          </p:cNvPicPr>
          <p:nvPr/>
        </p:nvPicPr>
        <p:blipFill>
          <a:blip r:embed="rId2"/>
          <a:srcRect b="2"/>
          <a:stretch>
            <a:fillRect/>
          </a:stretch>
        </p:blipFill>
        <p:spPr>
          <a:xfrm>
            <a:off x="14453499" y="3569890"/>
            <a:ext cx="9601515" cy="6576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0800"/>
                </a:lnTo>
                <a:lnTo>
                  <a:pt x="0" y="21600"/>
                </a:lnTo>
                <a:lnTo>
                  <a:pt x="10800" y="21600"/>
                </a:lnTo>
                <a:lnTo>
                  <a:pt x="21600" y="21600"/>
                </a:lnTo>
                <a:lnTo>
                  <a:pt x="21600" y="10800"/>
                </a:lnTo>
                <a:lnTo>
                  <a:pt x="21600" y="0"/>
                </a:lnTo>
                <a:lnTo>
                  <a:pt x="10800" y="0"/>
                </a:lnTo>
                <a:lnTo>
                  <a:pt x="0" y="0"/>
                </a:lnTo>
                <a:close/>
                <a:moveTo>
                  <a:pt x="19690" y="18232"/>
                </a:moveTo>
                <a:cubicBezTo>
                  <a:pt x="19699" y="18235"/>
                  <a:pt x="19707" y="18243"/>
                  <a:pt x="19713" y="18255"/>
                </a:cubicBezTo>
                <a:cubicBezTo>
                  <a:pt x="19723" y="18280"/>
                  <a:pt x="19717" y="18312"/>
                  <a:pt x="19700" y="18327"/>
                </a:cubicBezTo>
                <a:cubicBezTo>
                  <a:pt x="19683" y="18342"/>
                  <a:pt x="19661" y="18334"/>
                  <a:pt x="19651" y="18310"/>
                </a:cubicBezTo>
                <a:cubicBezTo>
                  <a:pt x="19641" y="18285"/>
                  <a:pt x="19646" y="18253"/>
                  <a:pt x="19663" y="18238"/>
                </a:cubicBezTo>
                <a:cubicBezTo>
                  <a:pt x="19671" y="18231"/>
                  <a:pt x="19681" y="18229"/>
                  <a:pt x="19690" y="18232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4.7 BILLION…"/>
          <p:cNvSpPr txBox="1">
            <a:spLocks noGrp="1"/>
          </p:cNvSpPr>
          <p:nvPr>
            <p:ph type="body" idx="1"/>
          </p:nvPr>
        </p:nvSpPr>
        <p:spPr>
          <a:xfrm>
            <a:off x="1435100" y="1066800"/>
            <a:ext cx="21501100" cy="10536156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7000" b="1">
                <a:solidFill>
                  <a:schemeClr val="accent5">
                    <a:hueOff val="-92222"/>
                    <a:lumOff val="-9871"/>
                  </a:schemeClr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4.7 BILLION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5000"/>
            </a:pPr>
            <a:r>
              <a:t>Photos taken per day in 2022</a:t>
            </a:r>
          </a:p>
          <a:p>
            <a:pPr marL="0" indent="0" algn="ctr">
              <a:buSzTx/>
              <a:buNone/>
              <a:defRPr sz="7000" b="1">
                <a:solidFill>
                  <a:schemeClr val="accent5">
                    <a:hueOff val="-92222"/>
                    <a:lumOff val="-9871"/>
                  </a:schemeClr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92.5%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5000"/>
            </a:pPr>
            <a:r>
              <a:t>Taken with smartphones</a:t>
            </a:r>
          </a:p>
          <a:p>
            <a:pPr marL="0" indent="0" algn="ctr">
              <a:lnSpc>
                <a:spcPct val="100000"/>
              </a:lnSpc>
              <a:buSzTx/>
              <a:buNone/>
              <a:defRPr sz="7000" b="1">
                <a:solidFill>
                  <a:schemeClr val="accent5">
                    <a:hueOff val="-92222"/>
                    <a:lumOff val="-9871"/>
                  </a:schemeClr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2,100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5000"/>
            </a:pPr>
            <a:r>
              <a:t>Pictures on each user’s smartphone on average</a:t>
            </a:r>
          </a:p>
        </p:txBody>
      </p:sp>
      <p:sp>
        <p:nvSpPr>
          <p:cNvPr id="135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36" name="Photutorial. Number of Photos (2022): Statistics, Facts, &amp; Predictions"/>
          <p:cNvSpPr txBox="1"/>
          <p:nvPr/>
        </p:nvSpPr>
        <p:spPr>
          <a:xfrm>
            <a:off x="1772424" y="12010892"/>
            <a:ext cx="1467194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000" i="1" u="sng">
                <a:latin typeface="Gill Sans"/>
                <a:ea typeface="Gill Sans"/>
                <a:cs typeface="Gill Sans"/>
                <a:sym typeface="Gill Sans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Photutorial. Number of Photos (2022): Statistics, Facts, &amp; Predictions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But most of this data is privacy protected!"/>
          <p:cNvSpPr txBox="1">
            <a:spLocks noGrp="1"/>
          </p:cNvSpPr>
          <p:nvPr>
            <p:ph type="title"/>
          </p:nvPr>
        </p:nvSpPr>
        <p:spPr>
          <a:xfrm>
            <a:off x="2381250" y="10203452"/>
            <a:ext cx="19621500" cy="1803401"/>
          </a:xfrm>
          <a:prstGeom prst="rect">
            <a:avLst/>
          </a:prstGeom>
        </p:spPr>
        <p:txBody>
          <a:bodyPr/>
          <a:lstStyle>
            <a:lvl1pPr>
              <a:defRPr sz="5200" b="1" cap="none">
                <a:solidFill>
                  <a:schemeClr val="accent5">
                    <a:hueOff val="-92222"/>
                    <a:lumOff val="-9871"/>
                  </a:schemeClr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But most of this data is privacy protected!</a:t>
            </a:r>
          </a:p>
        </p:txBody>
      </p:sp>
      <p:sp>
        <p:nvSpPr>
          <p:cNvPr id="139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140" name="Immagine" descr="Immagine"/>
          <p:cNvPicPr>
            <a:picLocks noChangeAspect="1"/>
          </p:cNvPicPr>
          <p:nvPr/>
        </p:nvPicPr>
        <p:blipFill>
          <a:blip r:embed="rId2"/>
          <a:srcRect t="8988" b="11445"/>
          <a:stretch>
            <a:fillRect/>
          </a:stretch>
        </p:blipFill>
        <p:spPr>
          <a:xfrm>
            <a:off x="5445125" y="1709147"/>
            <a:ext cx="13493671" cy="80522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ederated lear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hueOff val="-92222"/>
                    <a:lumOff val="-9871"/>
                  </a:schemeClr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Federated learning</a:t>
            </a:r>
          </a:p>
        </p:txBody>
      </p:sp>
      <p:sp>
        <p:nvSpPr>
          <p:cNvPr id="143" name="New distributed framework introduced by Google to learn from privacy-protected data without breaking regulations…"/>
          <p:cNvSpPr txBox="1">
            <a:spLocks noGrp="1"/>
          </p:cNvSpPr>
          <p:nvPr>
            <p:ph type="body" sz="half" idx="1"/>
          </p:nvPr>
        </p:nvSpPr>
        <p:spPr>
          <a:xfrm>
            <a:off x="673100" y="3632200"/>
            <a:ext cx="11049000" cy="8864600"/>
          </a:xfrm>
          <a:prstGeom prst="rect">
            <a:avLst/>
          </a:prstGeom>
        </p:spPr>
        <p:txBody>
          <a:bodyPr/>
          <a:lstStyle/>
          <a:p>
            <a:pPr marL="552450" indent="-552450">
              <a:buClr>
                <a:srgbClr val="535353"/>
              </a:buClr>
              <a:defRPr sz="4800"/>
            </a:pPr>
            <a:r>
              <a:t>New distributed framework introduced by Google to learn from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privacy-protected data</a:t>
            </a:r>
            <a:r>
              <a:t> without breaking regulations</a:t>
            </a:r>
          </a:p>
          <a:p>
            <a:pPr marL="552450" indent="-552450">
              <a:buClr>
                <a:srgbClr val="535353"/>
              </a:buClr>
              <a:defRPr sz="4800"/>
            </a:pPr>
            <a:r>
              <a:t>Client-server architecture</a:t>
            </a:r>
          </a:p>
          <a:p>
            <a:pPr marL="552450" indent="-552450">
              <a:buClr>
                <a:srgbClr val="535353"/>
              </a:buClr>
              <a:defRPr sz="4800"/>
            </a:pPr>
            <a:r>
              <a:t>The clients’ data never leaves their devices</a:t>
            </a:r>
          </a:p>
        </p:txBody>
      </p:sp>
      <p:sp>
        <p:nvSpPr>
          <p:cNvPr id="14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45" name="FedAvg_different_timings.gif" descr="FedAvg_different_timings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2310118" y="4776347"/>
            <a:ext cx="11700842" cy="657630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46" name="Standard federated training"/>
          <p:cNvSpPr/>
          <p:nvPr/>
        </p:nvSpPr>
        <p:spPr>
          <a:xfrm>
            <a:off x="12297418" y="11466952"/>
            <a:ext cx="11726241" cy="533401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3000"/>
            </a:lvl1pPr>
          </a:lstStyle>
          <a:p>
            <a:r>
              <a:t>Standard federated training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Vista frontale di una motocicletta Ducati di colore rosso" descr="Vista frontale di una motocicletta Ducati di colore rosso"/>
          <p:cNvPicPr>
            <a:picLocks noGrp="1" noChangeAspect="1"/>
          </p:cNvPicPr>
          <p:nvPr>
            <p:ph type="pic" idx="21"/>
          </p:nvPr>
        </p:nvPicPr>
        <p:blipFill>
          <a:blip r:embed="rId4"/>
          <a:srcRect l="34859" t="20977" r="34851" b="21088"/>
          <a:stretch>
            <a:fillRect/>
          </a:stretch>
        </p:blipFill>
        <p:spPr>
          <a:xfrm>
            <a:off x="14889558" y="5241856"/>
            <a:ext cx="5884071" cy="590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74" extrusionOk="0">
                <a:moveTo>
                  <a:pt x="10737" y="0"/>
                </a:moveTo>
                <a:cubicBezTo>
                  <a:pt x="9619" y="8"/>
                  <a:pt x="8497" y="187"/>
                  <a:pt x="7413" y="548"/>
                </a:cubicBezTo>
                <a:cubicBezTo>
                  <a:pt x="3650" y="1800"/>
                  <a:pt x="958" y="4828"/>
                  <a:pt x="155" y="8713"/>
                </a:cubicBezTo>
                <a:cubicBezTo>
                  <a:pt x="136" y="8803"/>
                  <a:pt x="122" y="8907"/>
                  <a:pt x="106" y="9009"/>
                </a:cubicBezTo>
                <a:cubicBezTo>
                  <a:pt x="84" y="9177"/>
                  <a:pt x="64" y="9348"/>
                  <a:pt x="48" y="9526"/>
                </a:cubicBezTo>
                <a:cubicBezTo>
                  <a:pt x="33" y="9704"/>
                  <a:pt x="21" y="9886"/>
                  <a:pt x="13" y="10078"/>
                </a:cubicBezTo>
                <a:cubicBezTo>
                  <a:pt x="13" y="10087"/>
                  <a:pt x="14" y="10098"/>
                  <a:pt x="13" y="10107"/>
                </a:cubicBezTo>
                <a:cubicBezTo>
                  <a:pt x="5" y="10330"/>
                  <a:pt x="0" y="10561"/>
                  <a:pt x="0" y="10807"/>
                </a:cubicBezTo>
                <a:cubicBezTo>
                  <a:pt x="0" y="10975"/>
                  <a:pt x="3" y="11082"/>
                  <a:pt x="5" y="11217"/>
                </a:cubicBezTo>
                <a:cubicBezTo>
                  <a:pt x="22" y="11807"/>
                  <a:pt x="64" y="12376"/>
                  <a:pt x="152" y="12798"/>
                </a:cubicBezTo>
                <a:cubicBezTo>
                  <a:pt x="361" y="13802"/>
                  <a:pt x="584" y="14489"/>
                  <a:pt x="943" y="15260"/>
                </a:cubicBezTo>
                <a:cubicBezTo>
                  <a:pt x="945" y="15264"/>
                  <a:pt x="945" y="15269"/>
                  <a:pt x="947" y="15273"/>
                </a:cubicBezTo>
                <a:cubicBezTo>
                  <a:pt x="948" y="15275"/>
                  <a:pt x="949" y="15275"/>
                  <a:pt x="950" y="15277"/>
                </a:cubicBezTo>
                <a:cubicBezTo>
                  <a:pt x="989" y="15359"/>
                  <a:pt x="1027" y="15439"/>
                  <a:pt x="1067" y="15519"/>
                </a:cubicBezTo>
                <a:cubicBezTo>
                  <a:pt x="1151" y="15689"/>
                  <a:pt x="1236" y="15856"/>
                  <a:pt x="1327" y="16019"/>
                </a:cubicBezTo>
                <a:cubicBezTo>
                  <a:pt x="1465" y="16265"/>
                  <a:pt x="1611" y="16503"/>
                  <a:pt x="1764" y="16735"/>
                </a:cubicBezTo>
                <a:cubicBezTo>
                  <a:pt x="1765" y="16736"/>
                  <a:pt x="1765" y="16736"/>
                  <a:pt x="1766" y="16736"/>
                </a:cubicBezTo>
                <a:cubicBezTo>
                  <a:pt x="1766" y="16738"/>
                  <a:pt x="1767" y="16740"/>
                  <a:pt x="1767" y="16741"/>
                </a:cubicBezTo>
                <a:cubicBezTo>
                  <a:pt x="1770" y="16745"/>
                  <a:pt x="1773" y="16749"/>
                  <a:pt x="1776" y="16754"/>
                </a:cubicBezTo>
                <a:cubicBezTo>
                  <a:pt x="2855" y="18372"/>
                  <a:pt x="4324" y="19643"/>
                  <a:pt x="6056" y="20473"/>
                </a:cubicBezTo>
                <a:cubicBezTo>
                  <a:pt x="6074" y="20482"/>
                  <a:pt x="6090" y="20490"/>
                  <a:pt x="6107" y="20498"/>
                </a:cubicBezTo>
                <a:cubicBezTo>
                  <a:pt x="6108" y="20498"/>
                  <a:pt x="6108" y="20499"/>
                  <a:pt x="6109" y="20500"/>
                </a:cubicBezTo>
                <a:cubicBezTo>
                  <a:pt x="6254" y="20568"/>
                  <a:pt x="6403" y="20631"/>
                  <a:pt x="6552" y="20694"/>
                </a:cubicBezTo>
                <a:cubicBezTo>
                  <a:pt x="6552" y="20694"/>
                  <a:pt x="6553" y="20694"/>
                  <a:pt x="6553" y="20694"/>
                </a:cubicBezTo>
                <a:cubicBezTo>
                  <a:pt x="6554" y="20694"/>
                  <a:pt x="6554" y="20695"/>
                  <a:pt x="6555" y="20695"/>
                </a:cubicBezTo>
                <a:cubicBezTo>
                  <a:pt x="6661" y="20739"/>
                  <a:pt x="6768" y="20781"/>
                  <a:pt x="6877" y="20823"/>
                </a:cubicBezTo>
                <a:cubicBezTo>
                  <a:pt x="6909" y="20835"/>
                  <a:pt x="6942" y="20847"/>
                  <a:pt x="6974" y="20859"/>
                </a:cubicBezTo>
                <a:cubicBezTo>
                  <a:pt x="7187" y="20938"/>
                  <a:pt x="7404" y="21010"/>
                  <a:pt x="7624" y="21078"/>
                </a:cubicBezTo>
                <a:cubicBezTo>
                  <a:pt x="7687" y="21097"/>
                  <a:pt x="7749" y="21116"/>
                  <a:pt x="7812" y="21134"/>
                </a:cubicBezTo>
                <a:cubicBezTo>
                  <a:pt x="7900" y="21160"/>
                  <a:pt x="7989" y="21184"/>
                  <a:pt x="8079" y="21208"/>
                </a:cubicBezTo>
                <a:cubicBezTo>
                  <a:pt x="8488" y="21314"/>
                  <a:pt x="8906" y="21401"/>
                  <a:pt x="9334" y="21463"/>
                </a:cubicBezTo>
                <a:cubicBezTo>
                  <a:pt x="9938" y="21550"/>
                  <a:pt x="10460" y="21582"/>
                  <a:pt x="10984" y="21572"/>
                </a:cubicBezTo>
                <a:cubicBezTo>
                  <a:pt x="10991" y="21572"/>
                  <a:pt x="10997" y="21571"/>
                  <a:pt x="11004" y="21570"/>
                </a:cubicBezTo>
                <a:cubicBezTo>
                  <a:pt x="11005" y="21570"/>
                  <a:pt x="11007" y="21570"/>
                  <a:pt x="11008" y="21570"/>
                </a:cubicBezTo>
                <a:cubicBezTo>
                  <a:pt x="11173" y="21565"/>
                  <a:pt x="11339" y="21556"/>
                  <a:pt x="11507" y="21544"/>
                </a:cubicBezTo>
                <a:cubicBezTo>
                  <a:pt x="11603" y="21537"/>
                  <a:pt x="11701" y="21528"/>
                  <a:pt x="11798" y="21518"/>
                </a:cubicBezTo>
                <a:cubicBezTo>
                  <a:pt x="11801" y="21518"/>
                  <a:pt x="11805" y="21517"/>
                  <a:pt x="11808" y="21517"/>
                </a:cubicBezTo>
                <a:cubicBezTo>
                  <a:pt x="11883" y="21509"/>
                  <a:pt x="11958" y="21505"/>
                  <a:pt x="12033" y="21496"/>
                </a:cubicBezTo>
                <a:cubicBezTo>
                  <a:pt x="12034" y="21496"/>
                  <a:pt x="12036" y="21495"/>
                  <a:pt x="12037" y="21495"/>
                </a:cubicBezTo>
                <a:cubicBezTo>
                  <a:pt x="12112" y="21485"/>
                  <a:pt x="12186" y="21475"/>
                  <a:pt x="12260" y="21465"/>
                </a:cubicBezTo>
                <a:cubicBezTo>
                  <a:pt x="12336" y="21454"/>
                  <a:pt x="12411" y="21442"/>
                  <a:pt x="12487" y="21430"/>
                </a:cubicBezTo>
                <a:cubicBezTo>
                  <a:pt x="14867" y="21045"/>
                  <a:pt x="16813" y="20056"/>
                  <a:pt x="18523" y="18364"/>
                </a:cubicBezTo>
                <a:cubicBezTo>
                  <a:pt x="19634" y="17264"/>
                  <a:pt x="20487" y="15922"/>
                  <a:pt x="21032" y="14437"/>
                </a:cubicBezTo>
                <a:cubicBezTo>
                  <a:pt x="21034" y="14431"/>
                  <a:pt x="21036" y="14425"/>
                  <a:pt x="21038" y="14419"/>
                </a:cubicBezTo>
                <a:cubicBezTo>
                  <a:pt x="21039" y="14415"/>
                  <a:pt x="21041" y="14412"/>
                  <a:pt x="21042" y="14408"/>
                </a:cubicBezTo>
                <a:cubicBezTo>
                  <a:pt x="21118" y="14200"/>
                  <a:pt x="21186" y="13988"/>
                  <a:pt x="21249" y="13775"/>
                </a:cubicBezTo>
                <a:cubicBezTo>
                  <a:pt x="21256" y="13749"/>
                  <a:pt x="21263" y="13722"/>
                  <a:pt x="21271" y="13696"/>
                </a:cubicBezTo>
                <a:cubicBezTo>
                  <a:pt x="21282" y="13658"/>
                  <a:pt x="21294" y="13622"/>
                  <a:pt x="21304" y="13583"/>
                </a:cubicBezTo>
                <a:cubicBezTo>
                  <a:pt x="21308" y="13571"/>
                  <a:pt x="21310" y="13559"/>
                  <a:pt x="21313" y="13547"/>
                </a:cubicBezTo>
                <a:cubicBezTo>
                  <a:pt x="21313" y="13546"/>
                  <a:pt x="21313" y="13545"/>
                  <a:pt x="21313" y="13544"/>
                </a:cubicBezTo>
                <a:cubicBezTo>
                  <a:pt x="21373" y="13326"/>
                  <a:pt x="21429" y="13105"/>
                  <a:pt x="21476" y="12882"/>
                </a:cubicBezTo>
                <a:cubicBezTo>
                  <a:pt x="21552" y="12521"/>
                  <a:pt x="21586" y="11892"/>
                  <a:pt x="21597" y="11227"/>
                </a:cubicBezTo>
                <a:cubicBezTo>
                  <a:pt x="21598" y="11082"/>
                  <a:pt x="21600" y="10967"/>
                  <a:pt x="21600" y="10790"/>
                </a:cubicBezTo>
                <a:cubicBezTo>
                  <a:pt x="21600" y="10636"/>
                  <a:pt x="21598" y="10532"/>
                  <a:pt x="21597" y="10401"/>
                </a:cubicBezTo>
                <a:cubicBezTo>
                  <a:pt x="21597" y="10398"/>
                  <a:pt x="21597" y="10395"/>
                  <a:pt x="21597" y="10391"/>
                </a:cubicBezTo>
                <a:cubicBezTo>
                  <a:pt x="21597" y="10387"/>
                  <a:pt x="21597" y="10383"/>
                  <a:pt x="21597" y="10379"/>
                </a:cubicBezTo>
                <a:cubicBezTo>
                  <a:pt x="21580" y="9637"/>
                  <a:pt x="21531" y="8923"/>
                  <a:pt x="21441" y="8525"/>
                </a:cubicBezTo>
                <a:cubicBezTo>
                  <a:pt x="20988" y="6514"/>
                  <a:pt x="20089" y="4831"/>
                  <a:pt x="18705" y="3373"/>
                </a:cubicBezTo>
                <a:cubicBezTo>
                  <a:pt x="18705" y="3373"/>
                  <a:pt x="18704" y="3372"/>
                  <a:pt x="18704" y="3372"/>
                </a:cubicBezTo>
                <a:cubicBezTo>
                  <a:pt x="18703" y="3371"/>
                  <a:pt x="18704" y="3371"/>
                  <a:pt x="18704" y="3370"/>
                </a:cubicBezTo>
                <a:cubicBezTo>
                  <a:pt x="18703" y="3370"/>
                  <a:pt x="18703" y="3369"/>
                  <a:pt x="18702" y="3369"/>
                </a:cubicBezTo>
                <a:cubicBezTo>
                  <a:pt x="18702" y="3369"/>
                  <a:pt x="18701" y="3368"/>
                  <a:pt x="18701" y="3368"/>
                </a:cubicBezTo>
                <a:cubicBezTo>
                  <a:pt x="18486" y="3147"/>
                  <a:pt x="18271" y="2940"/>
                  <a:pt x="18052" y="2739"/>
                </a:cubicBezTo>
                <a:cubicBezTo>
                  <a:pt x="18049" y="2735"/>
                  <a:pt x="18047" y="2732"/>
                  <a:pt x="18044" y="2729"/>
                </a:cubicBezTo>
                <a:cubicBezTo>
                  <a:pt x="18040" y="2725"/>
                  <a:pt x="18037" y="2721"/>
                  <a:pt x="18034" y="2718"/>
                </a:cubicBezTo>
                <a:cubicBezTo>
                  <a:pt x="18032" y="2717"/>
                  <a:pt x="18030" y="2716"/>
                  <a:pt x="18028" y="2714"/>
                </a:cubicBezTo>
                <a:cubicBezTo>
                  <a:pt x="18026" y="2713"/>
                  <a:pt x="18025" y="2711"/>
                  <a:pt x="18023" y="2710"/>
                </a:cubicBezTo>
                <a:cubicBezTo>
                  <a:pt x="16015" y="933"/>
                  <a:pt x="13391" y="-18"/>
                  <a:pt x="10737" y="0"/>
                </a:cubicBezTo>
                <a:close/>
              </a:path>
            </a:pathLst>
          </a:custGeom>
        </p:spPr>
      </p:pic>
      <p:sp>
        <p:nvSpPr>
          <p:cNvPr id="149" name="In our daily lif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our daily life</a:t>
            </a:r>
          </a:p>
        </p:txBody>
      </p:sp>
      <p:sp>
        <p:nvSpPr>
          <p:cNvPr id="150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151" name="telegram-cloud-document-4-5931497161744190253 (online-video-cutter.com).mp4" descr="telegram-cloud-document-4-5931497161744190253 (online-video-cutter.com)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51100" y="4741879"/>
            <a:ext cx="7493000" cy="690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Immagine" descr="Immagin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663150">
            <a:off x="1453407" y="10194321"/>
            <a:ext cx="1865914" cy="18659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1" fill="hold"/>
                                        <p:tgtEl>
                                          <p:spTgt spid="1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5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In our daily lif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our daily life</a:t>
            </a:r>
          </a:p>
        </p:txBody>
      </p:sp>
      <p:sp>
        <p:nvSpPr>
          <p:cNvPr id="155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156" name="telegram-cloud-document-4-5931497161744190253 (online-video-cutter.com).mp4" descr="telegram-cloud-document-4-5931497161744190253 (online-video-cutter.com)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51100" y="4741879"/>
            <a:ext cx="7493000" cy="690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Immagine" descr="Immagin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663150">
            <a:off x="1453407" y="10194321"/>
            <a:ext cx="1865914" cy="186591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What happens if users have different ways of typing messages, e.g. in their use of emojis, of the suggestions, of the GBoard itself, of abbreviations?"/>
          <p:cNvSpPr txBox="1">
            <a:spLocks noGrp="1"/>
          </p:cNvSpPr>
          <p:nvPr>
            <p:ph type="body" sz="half" idx="1"/>
          </p:nvPr>
        </p:nvSpPr>
        <p:spPr>
          <a:xfrm>
            <a:off x="123063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</a:pPr>
            <a:r>
              <a:t>What happens if users have </a:t>
            </a: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different ways of typing messages</a:t>
            </a: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</a:rPr>
              <a:t>,</a:t>
            </a:r>
            <a:r>
              <a:t>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e.g.</a:t>
            </a:r>
            <a:r>
              <a:t> in their use of emojis, of the suggestions, of the GBoard itself, of abbreviations?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1" fill="hold"/>
                                        <p:tgtEl>
                                          <p:spTgt spid="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56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In our daily lif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our daily life</a:t>
            </a:r>
          </a:p>
        </p:txBody>
      </p:sp>
      <p:sp>
        <p:nvSpPr>
          <p:cNvPr id="161" name="What happens if users speak differently, e.g. distinct voices, speeds, slangs?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</a:pPr>
            <a:r>
              <a:t>What happens if </a:t>
            </a:r>
            <a:r>
              <a:rPr>
                <a:solidFill>
                  <a:schemeClr val="accent5">
                    <a:hueOff val="-92222"/>
                    <a:lumOff val="-9871"/>
                  </a:schemeClr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users speak differently</a:t>
            </a:r>
            <a:r>
              <a:t>,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e.g. </a:t>
            </a:r>
            <a:r>
              <a:t>distinct voices, speeds, slangs?</a:t>
            </a:r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163" name="Vista frontale di una motocicletta Ducati di colore rosso" descr="Vista frontale di una motocicletta Ducati di colore rosso"/>
          <p:cNvPicPr>
            <a:picLocks noChangeAspect="1"/>
          </p:cNvPicPr>
          <p:nvPr/>
        </p:nvPicPr>
        <p:blipFill>
          <a:blip r:embed="rId2"/>
          <a:srcRect l="34859" t="20977" r="34851" b="21088"/>
          <a:stretch>
            <a:fillRect/>
          </a:stretch>
        </p:blipFill>
        <p:spPr>
          <a:xfrm>
            <a:off x="14889558" y="5241856"/>
            <a:ext cx="5884071" cy="590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74" extrusionOk="0">
                <a:moveTo>
                  <a:pt x="10737" y="0"/>
                </a:moveTo>
                <a:cubicBezTo>
                  <a:pt x="9619" y="8"/>
                  <a:pt x="8497" y="187"/>
                  <a:pt x="7413" y="548"/>
                </a:cubicBezTo>
                <a:cubicBezTo>
                  <a:pt x="3650" y="1800"/>
                  <a:pt x="958" y="4828"/>
                  <a:pt x="155" y="8713"/>
                </a:cubicBezTo>
                <a:cubicBezTo>
                  <a:pt x="136" y="8803"/>
                  <a:pt x="122" y="8907"/>
                  <a:pt x="106" y="9009"/>
                </a:cubicBezTo>
                <a:cubicBezTo>
                  <a:pt x="84" y="9177"/>
                  <a:pt x="64" y="9348"/>
                  <a:pt x="48" y="9526"/>
                </a:cubicBezTo>
                <a:cubicBezTo>
                  <a:pt x="33" y="9704"/>
                  <a:pt x="21" y="9886"/>
                  <a:pt x="13" y="10078"/>
                </a:cubicBezTo>
                <a:cubicBezTo>
                  <a:pt x="13" y="10087"/>
                  <a:pt x="14" y="10098"/>
                  <a:pt x="13" y="10107"/>
                </a:cubicBezTo>
                <a:cubicBezTo>
                  <a:pt x="5" y="10330"/>
                  <a:pt x="0" y="10561"/>
                  <a:pt x="0" y="10807"/>
                </a:cubicBezTo>
                <a:cubicBezTo>
                  <a:pt x="0" y="10975"/>
                  <a:pt x="3" y="11082"/>
                  <a:pt x="5" y="11217"/>
                </a:cubicBezTo>
                <a:cubicBezTo>
                  <a:pt x="22" y="11807"/>
                  <a:pt x="64" y="12376"/>
                  <a:pt x="152" y="12798"/>
                </a:cubicBezTo>
                <a:cubicBezTo>
                  <a:pt x="361" y="13802"/>
                  <a:pt x="584" y="14489"/>
                  <a:pt x="943" y="15260"/>
                </a:cubicBezTo>
                <a:cubicBezTo>
                  <a:pt x="945" y="15264"/>
                  <a:pt x="945" y="15269"/>
                  <a:pt x="947" y="15273"/>
                </a:cubicBezTo>
                <a:cubicBezTo>
                  <a:pt x="948" y="15275"/>
                  <a:pt x="949" y="15275"/>
                  <a:pt x="950" y="15277"/>
                </a:cubicBezTo>
                <a:cubicBezTo>
                  <a:pt x="989" y="15359"/>
                  <a:pt x="1027" y="15439"/>
                  <a:pt x="1067" y="15519"/>
                </a:cubicBezTo>
                <a:cubicBezTo>
                  <a:pt x="1151" y="15689"/>
                  <a:pt x="1236" y="15856"/>
                  <a:pt x="1327" y="16019"/>
                </a:cubicBezTo>
                <a:cubicBezTo>
                  <a:pt x="1465" y="16265"/>
                  <a:pt x="1611" y="16503"/>
                  <a:pt x="1764" y="16735"/>
                </a:cubicBezTo>
                <a:cubicBezTo>
                  <a:pt x="1765" y="16736"/>
                  <a:pt x="1765" y="16736"/>
                  <a:pt x="1766" y="16736"/>
                </a:cubicBezTo>
                <a:cubicBezTo>
                  <a:pt x="1766" y="16738"/>
                  <a:pt x="1767" y="16740"/>
                  <a:pt x="1767" y="16741"/>
                </a:cubicBezTo>
                <a:cubicBezTo>
                  <a:pt x="1770" y="16745"/>
                  <a:pt x="1773" y="16749"/>
                  <a:pt x="1776" y="16754"/>
                </a:cubicBezTo>
                <a:cubicBezTo>
                  <a:pt x="2855" y="18372"/>
                  <a:pt x="4324" y="19643"/>
                  <a:pt x="6056" y="20473"/>
                </a:cubicBezTo>
                <a:cubicBezTo>
                  <a:pt x="6074" y="20482"/>
                  <a:pt x="6090" y="20490"/>
                  <a:pt x="6107" y="20498"/>
                </a:cubicBezTo>
                <a:cubicBezTo>
                  <a:pt x="6108" y="20498"/>
                  <a:pt x="6108" y="20499"/>
                  <a:pt x="6109" y="20500"/>
                </a:cubicBezTo>
                <a:cubicBezTo>
                  <a:pt x="6254" y="20568"/>
                  <a:pt x="6403" y="20631"/>
                  <a:pt x="6552" y="20694"/>
                </a:cubicBezTo>
                <a:cubicBezTo>
                  <a:pt x="6552" y="20694"/>
                  <a:pt x="6553" y="20694"/>
                  <a:pt x="6553" y="20694"/>
                </a:cubicBezTo>
                <a:cubicBezTo>
                  <a:pt x="6554" y="20694"/>
                  <a:pt x="6554" y="20695"/>
                  <a:pt x="6555" y="20695"/>
                </a:cubicBezTo>
                <a:cubicBezTo>
                  <a:pt x="6661" y="20739"/>
                  <a:pt x="6768" y="20781"/>
                  <a:pt x="6877" y="20823"/>
                </a:cubicBezTo>
                <a:cubicBezTo>
                  <a:pt x="6909" y="20835"/>
                  <a:pt x="6942" y="20847"/>
                  <a:pt x="6974" y="20859"/>
                </a:cubicBezTo>
                <a:cubicBezTo>
                  <a:pt x="7187" y="20938"/>
                  <a:pt x="7404" y="21010"/>
                  <a:pt x="7624" y="21078"/>
                </a:cubicBezTo>
                <a:cubicBezTo>
                  <a:pt x="7687" y="21097"/>
                  <a:pt x="7749" y="21116"/>
                  <a:pt x="7812" y="21134"/>
                </a:cubicBezTo>
                <a:cubicBezTo>
                  <a:pt x="7900" y="21160"/>
                  <a:pt x="7989" y="21184"/>
                  <a:pt x="8079" y="21208"/>
                </a:cubicBezTo>
                <a:cubicBezTo>
                  <a:pt x="8488" y="21314"/>
                  <a:pt x="8906" y="21401"/>
                  <a:pt x="9334" y="21463"/>
                </a:cubicBezTo>
                <a:cubicBezTo>
                  <a:pt x="9938" y="21550"/>
                  <a:pt x="10460" y="21582"/>
                  <a:pt x="10984" y="21572"/>
                </a:cubicBezTo>
                <a:cubicBezTo>
                  <a:pt x="10991" y="21572"/>
                  <a:pt x="10997" y="21571"/>
                  <a:pt x="11004" y="21570"/>
                </a:cubicBezTo>
                <a:cubicBezTo>
                  <a:pt x="11005" y="21570"/>
                  <a:pt x="11007" y="21570"/>
                  <a:pt x="11008" y="21570"/>
                </a:cubicBezTo>
                <a:cubicBezTo>
                  <a:pt x="11173" y="21565"/>
                  <a:pt x="11339" y="21556"/>
                  <a:pt x="11507" y="21544"/>
                </a:cubicBezTo>
                <a:cubicBezTo>
                  <a:pt x="11603" y="21537"/>
                  <a:pt x="11701" y="21528"/>
                  <a:pt x="11798" y="21518"/>
                </a:cubicBezTo>
                <a:cubicBezTo>
                  <a:pt x="11801" y="21518"/>
                  <a:pt x="11805" y="21517"/>
                  <a:pt x="11808" y="21517"/>
                </a:cubicBezTo>
                <a:cubicBezTo>
                  <a:pt x="11883" y="21509"/>
                  <a:pt x="11958" y="21505"/>
                  <a:pt x="12033" y="21496"/>
                </a:cubicBezTo>
                <a:cubicBezTo>
                  <a:pt x="12034" y="21496"/>
                  <a:pt x="12036" y="21495"/>
                  <a:pt x="12037" y="21495"/>
                </a:cubicBezTo>
                <a:cubicBezTo>
                  <a:pt x="12112" y="21485"/>
                  <a:pt x="12186" y="21475"/>
                  <a:pt x="12260" y="21465"/>
                </a:cubicBezTo>
                <a:cubicBezTo>
                  <a:pt x="12336" y="21454"/>
                  <a:pt x="12411" y="21442"/>
                  <a:pt x="12487" y="21430"/>
                </a:cubicBezTo>
                <a:cubicBezTo>
                  <a:pt x="14867" y="21045"/>
                  <a:pt x="16813" y="20056"/>
                  <a:pt x="18523" y="18364"/>
                </a:cubicBezTo>
                <a:cubicBezTo>
                  <a:pt x="19634" y="17264"/>
                  <a:pt x="20487" y="15922"/>
                  <a:pt x="21032" y="14437"/>
                </a:cubicBezTo>
                <a:cubicBezTo>
                  <a:pt x="21034" y="14431"/>
                  <a:pt x="21036" y="14425"/>
                  <a:pt x="21038" y="14419"/>
                </a:cubicBezTo>
                <a:cubicBezTo>
                  <a:pt x="21039" y="14415"/>
                  <a:pt x="21041" y="14412"/>
                  <a:pt x="21042" y="14408"/>
                </a:cubicBezTo>
                <a:cubicBezTo>
                  <a:pt x="21118" y="14200"/>
                  <a:pt x="21186" y="13988"/>
                  <a:pt x="21249" y="13775"/>
                </a:cubicBezTo>
                <a:cubicBezTo>
                  <a:pt x="21256" y="13749"/>
                  <a:pt x="21263" y="13722"/>
                  <a:pt x="21271" y="13696"/>
                </a:cubicBezTo>
                <a:cubicBezTo>
                  <a:pt x="21282" y="13658"/>
                  <a:pt x="21294" y="13622"/>
                  <a:pt x="21304" y="13583"/>
                </a:cubicBezTo>
                <a:cubicBezTo>
                  <a:pt x="21308" y="13571"/>
                  <a:pt x="21310" y="13559"/>
                  <a:pt x="21313" y="13547"/>
                </a:cubicBezTo>
                <a:cubicBezTo>
                  <a:pt x="21313" y="13546"/>
                  <a:pt x="21313" y="13545"/>
                  <a:pt x="21313" y="13544"/>
                </a:cubicBezTo>
                <a:cubicBezTo>
                  <a:pt x="21373" y="13326"/>
                  <a:pt x="21429" y="13105"/>
                  <a:pt x="21476" y="12882"/>
                </a:cubicBezTo>
                <a:cubicBezTo>
                  <a:pt x="21552" y="12521"/>
                  <a:pt x="21586" y="11892"/>
                  <a:pt x="21597" y="11227"/>
                </a:cubicBezTo>
                <a:cubicBezTo>
                  <a:pt x="21598" y="11082"/>
                  <a:pt x="21600" y="10967"/>
                  <a:pt x="21600" y="10790"/>
                </a:cubicBezTo>
                <a:cubicBezTo>
                  <a:pt x="21600" y="10636"/>
                  <a:pt x="21598" y="10532"/>
                  <a:pt x="21597" y="10401"/>
                </a:cubicBezTo>
                <a:cubicBezTo>
                  <a:pt x="21597" y="10398"/>
                  <a:pt x="21597" y="10395"/>
                  <a:pt x="21597" y="10391"/>
                </a:cubicBezTo>
                <a:cubicBezTo>
                  <a:pt x="21597" y="10387"/>
                  <a:pt x="21597" y="10383"/>
                  <a:pt x="21597" y="10379"/>
                </a:cubicBezTo>
                <a:cubicBezTo>
                  <a:pt x="21580" y="9637"/>
                  <a:pt x="21531" y="8923"/>
                  <a:pt x="21441" y="8525"/>
                </a:cubicBezTo>
                <a:cubicBezTo>
                  <a:pt x="20988" y="6514"/>
                  <a:pt x="20089" y="4831"/>
                  <a:pt x="18705" y="3373"/>
                </a:cubicBezTo>
                <a:cubicBezTo>
                  <a:pt x="18705" y="3373"/>
                  <a:pt x="18704" y="3372"/>
                  <a:pt x="18704" y="3372"/>
                </a:cubicBezTo>
                <a:cubicBezTo>
                  <a:pt x="18703" y="3371"/>
                  <a:pt x="18704" y="3371"/>
                  <a:pt x="18704" y="3370"/>
                </a:cubicBezTo>
                <a:cubicBezTo>
                  <a:pt x="18703" y="3370"/>
                  <a:pt x="18703" y="3369"/>
                  <a:pt x="18702" y="3369"/>
                </a:cubicBezTo>
                <a:cubicBezTo>
                  <a:pt x="18702" y="3369"/>
                  <a:pt x="18701" y="3368"/>
                  <a:pt x="18701" y="3368"/>
                </a:cubicBezTo>
                <a:cubicBezTo>
                  <a:pt x="18486" y="3147"/>
                  <a:pt x="18271" y="2940"/>
                  <a:pt x="18052" y="2739"/>
                </a:cubicBezTo>
                <a:cubicBezTo>
                  <a:pt x="18049" y="2735"/>
                  <a:pt x="18047" y="2732"/>
                  <a:pt x="18044" y="2729"/>
                </a:cubicBezTo>
                <a:cubicBezTo>
                  <a:pt x="18040" y="2725"/>
                  <a:pt x="18037" y="2721"/>
                  <a:pt x="18034" y="2718"/>
                </a:cubicBezTo>
                <a:cubicBezTo>
                  <a:pt x="18032" y="2717"/>
                  <a:pt x="18030" y="2716"/>
                  <a:pt x="18028" y="2714"/>
                </a:cubicBezTo>
                <a:cubicBezTo>
                  <a:pt x="18026" y="2713"/>
                  <a:pt x="18025" y="2711"/>
                  <a:pt x="18023" y="2710"/>
                </a:cubicBezTo>
                <a:cubicBezTo>
                  <a:pt x="16015" y="933"/>
                  <a:pt x="13391" y="-18"/>
                  <a:pt x="10737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492</Words>
  <Application>Microsoft Macintosh PowerPoint</Application>
  <PresentationFormat>Personalizzato</PresentationFormat>
  <Paragraphs>85</Paragraphs>
  <Slides>16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Gill Sans</vt:lpstr>
      <vt:lpstr>Gill Sans Light</vt:lpstr>
      <vt:lpstr>Gill Sans SemiBold</vt:lpstr>
      <vt:lpstr>Helvetica Neue</vt:lpstr>
      <vt:lpstr>Showroom</vt:lpstr>
      <vt:lpstr>Towards real world  federated learning</vt:lpstr>
      <vt:lpstr>Deep learning models are data hungry</vt:lpstr>
      <vt:lpstr>Huge amounts of data come from the edge today</vt:lpstr>
      <vt:lpstr>Presentazione standard di PowerPoint</vt:lpstr>
      <vt:lpstr>But most of this data is privacy protected!</vt:lpstr>
      <vt:lpstr>Federated learning</vt:lpstr>
      <vt:lpstr>In our daily life</vt:lpstr>
      <vt:lpstr>In our daily life</vt:lpstr>
      <vt:lpstr>In our daily life</vt:lpstr>
      <vt:lpstr>Can we still learn a good model when the data distribution is heterogeneous?</vt:lpstr>
      <vt:lpstr>Towards realistic scenarios</vt:lpstr>
      <vt:lpstr>Towards realistic scenarios</vt:lpstr>
      <vt:lpstr>Project 2 towards real world federated learning</vt:lpstr>
      <vt:lpstr>Project 2 towards real world federated learning</vt:lpstr>
      <vt:lpstr>From previous years</vt:lpstr>
      <vt:lpstr>Good luck!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real world  federated learning</dc:title>
  <cp:lastModifiedBy>Debora  Caldarola</cp:lastModifiedBy>
  <cp:revision>1</cp:revision>
  <dcterms:modified xsi:type="dcterms:W3CDTF">2023-02-13T01:07:25Z</dcterms:modified>
</cp:coreProperties>
</file>